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6858000" cy="9906000" type="A4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D113A9D2-9D6B-4929-AA2D-F23B5EE8CBE7}" styleName="Стиль из темы 2 - акцент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4859" autoAdjust="0"/>
    <p:restoredTop sz="93593" autoAdjust="0"/>
  </p:normalViewPr>
  <p:slideViewPr>
    <p:cSldViewPr>
      <p:cViewPr varScale="1">
        <p:scale>
          <a:sx n="74" d="100"/>
          <a:sy n="74" d="100"/>
        </p:scale>
        <p:origin x="3816" y="54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2E947B-B70B-4102-A2CD-1D6A5FA4462F}" type="datetimeFigureOut">
              <a:rPr lang="ru-RU" smtClean="0"/>
              <a:t>22.05.2025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111375" y="744538"/>
            <a:ext cx="25749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154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428584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4" y="9428584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9E3438-BA32-482E-9B3E-7C3C582D263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70070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2111375" y="744538"/>
            <a:ext cx="2574925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9E3438-BA32-482E-9B3E-7C3C582D263A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51006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14350" y="3077283"/>
            <a:ext cx="5829300" cy="2123369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972050" y="396701"/>
            <a:ext cx="1543050" cy="8452202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42900" y="396701"/>
            <a:ext cx="4514850" cy="8452202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1735" y="6365522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41735" y="4198587"/>
            <a:ext cx="5829300" cy="216693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42900" y="2311402"/>
            <a:ext cx="3028950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486150" y="2311402"/>
            <a:ext cx="3028950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22.05.2025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483770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3483770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22.05.2025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22.05.2025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22.05.2025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1" y="394406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681288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42901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22.05.2025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44216" y="6934201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344216" y="7752823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22.05.2025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22.05.2025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Картинки по запросу light blue geometric background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128216"/>
            <a:ext cx="6858000" cy="5817339"/>
          </a:xfrm>
          <a:prstGeom prst="rect">
            <a:avLst/>
          </a:prstGeom>
          <a:noFill/>
          <a:ln>
            <a:noFill/>
          </a:ln>
        </p:spPr>
      </p:pic>
      <p:sp>
        <p:nvSpPr>
          <p:cNvPr id="32" name="Прямоугольник 31"/>
          <p:cNvSpPr/>
          <p:nvPr/>
        </p:nvSpPr>
        <p:spPr>
          <a:xfrm>
            <a:off x="-27385" y="-96012"/>
            <a:ext cx="6912768" cy="10041567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1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" name="Прямоугольник 39"/>
          <p:cNvSpPr/>
          <p:nvPr/>
        </p:nvSpPr>
        <p:spPr>
          <a:xfrm>
            <a:off x="-27387" y="-85729"/>
            <a:ext cx="6912768" cy="1512043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88224" y="3181890"/>
            <a:ext cx="3562632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400" b="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1400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ru-RU" sz="1400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1400" b="1" dirty="0"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Функциональность:</a:t>
            </a:r>
          </a:p>
          <a:p>
            <a:pPr marL="342900" indent="-342900" algn="l">
              <a:buFont typeface="Wingdings" panose="05000000000000000000" pitchFamily="2" charset="2"/>
              <a:buChar char="§"/>
            </a:pPr>
            <a:r>
              <a:rPr lang="ru-RU" sz="1200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включение/отключение приводов стеклоочистителей;</a:t>
            </a:r>
          </a:p>
          <a:p>
            <a:pPr marL="342900" indent="-342900" algn="l">
              <a:buFont typeface="Wingdings" panose="05000000000000000000" pitchFamily="2" charset="2"/>
              <a:buChar char="§"/>
            </a:pPr>
            <a:r>
              <a:rPr lang="ru-RU" sz="1200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включение обогрева рычага щетки стеклоочистителя;</a:t>
            </a:r>
          </a:p>
          <a:p>
            <a:pPr marL="342900" indent="-342900" algn="l">
              <a:buFont typeface="Wingdings" panose="05000000000000000000" pitchFamily="2" charset="2"/>
              <a:buChar char="§"/>
            </a:pPr>
            <a:r>
              <a:rPr lang="ru-RU" sz="1200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увеличение/уменьшение скорости движения щетки на приводе;</a:t>
            </a:r>
          </a:p>
          <a:p>
            <a:pPr marL="342900" indent="-342900" algn="l">
              <a:buFont typeface="Wingdings" panose="05000000000000000000" pitchFamily="2" charset="2"/>
              <a:buChar char="§"/>
            </a:pPr>
            <a:r>
              <a:rPr lang="ru-RU" sz="1200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обогрев/продув теплым воздухом форсунки омывателя стекла;</a:t>
            </a:r>
          </a:p>
          <a:p>
            <a:pPr marL="342900" indent="-342900" algn="l">
              <a:buFont typeface="Wingdings" panose="05000000000000000000" pitchFamily="2" charset="2"/>
              <a:buChar char="§"/>
            </a:pPr>
            <a:r>
              <a:rPr lang="ru-RU" sz="1200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включение омыва иллюминатора;</a:t>
            </a:r>
          </a:p>
          <a:p>
            <a:pPr marL="342900" indent="-342900" algn="l">
              <a:buFont typeface="Wingdings" panose="05000000000000000000" pitchFamily="2" charset="2"/>
              <a:buChar char="§"/>
            </a:pPr>
            <a:r>
              <a:rPr lang="ru-RU" sz="1200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увеличение/уменьшение скорости движения щетки на каждом отдельном приводе стеклоочистителя;</a:t>
            </a:r>
          </a:p>
          <a:p>
            <a:pPr marL="342900" indent="-342900" algn="l">
              <a:buFont typeface="Wingdings" panose="05000000000000000000" pitchFamily="2" charset="2"/>
              <a:buChar char="§"/>
            </a:pPr>
            <a:r>
              <a:rPr lang="ru-RU" sz="1200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включение подсветки кнопок панели;</a:t>
            </a:r>
          </a:p>
          <a:p>
            <a:pPr marL="342900" indent="-342900" algn="l">
              <a:buFont typeface="Wingdings" panose="05000000000000000000" pitchFamily="2" charset="2"/>
              <a:buChar char="§"/>
            </a:pPr>
            <a:r>
              <a:rPr lang="ru-RU" sz="1200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увеличение/уменьшение яркости подсветки кнопок.</a:t>
            </a:r>
          </a:p>
          <a:p>
            <a:pPr algn="just"/>
            <a:endParaRPr lang="ru-RU" sz="1400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-195607" y="302936"/>
            <a:ext cx="493656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1"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Панель управления</a:t>
            </a:r>
          </a:p>
          <a:p>
            <a:pPr algn="ctr"/>
            <a:r>
              <a:rPr lang="ru-RU" sz="20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1"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ЮГРМ.362621.001</a:t>
            </a:r>
          </a:p>
        </p:txBody>
      </p:sp>
      <p:sp>
        <p:nvSpPr>
          <p:cNvPr id="30" name="Прямоугольник 29"/>
          <p:cNvSpPr/>
          <p:nvPr/>
        </p:nvSpPr>
        <p:spPr>
          <a:xfrm>
            <a:off x="-6102" y="9087461"/>
            <a:ext cx="6912767" cy="858095"/>
          </a:xfrm>
          <a:prstGeom prst="rect">
            <a:avLst/>
          </a:prstGeom>
          <a:solidFill>
            <a:schemeClr val="tx2">
              <a:lumMod val="60000"/>
              <a:lumOff val="40000"/>
              <a:alpha val="72000"/>
            </a:schemeClr>
          </a:solidFill>
          <a:ln w="3175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2" y="9087459"/>
            <a:ext cx="6885383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100" b="1" dirty="0"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Основные направления деятельности компании:</a:t>
            </a:r>
          </a:p>
        </p:txBody>
      </p:sp>
      <p:sp>
        <p:nvSpPr>
          <p:cNvPr id="25" name="Прямоугольник 24"/>
          <p:cNvSpPr/>
          <p:nvPr/>
        </p:nvSpPr>
        <p:spPr>
          <a:xfrm>
            <a:off x="44624" y="9310311"/>
            <a:ext cx="3384376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r>
              <a:rPr lang="ru-RU" sz="1000" dirty="0"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В</a:t>
            </a:r>
            <a:r>
              <a:rPr lang="ru-RU" sz="1000" b="0" i="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ысокотехнологичные разработки в интересах гражданского судостроения и техники для освоения шельфовых месторождений</a:t>
            </a:r>
            <a:r>
              <a:rPr lang="ru-RU" sz="1000" b="1" dirty="0"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27" name="Прямоугольник 26"/>
          <p:cNvSpPr/>
          <p:nvPr/>
        </p:nvSpPr>
        <p:spPr>
          <a:xfrm>
            <a:off x="3552501" y="9272875"/>
            <a:ext cx="3384376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000" dirty="0"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Разработка </a:t>
            </a:r>
            <a:r>
              <a:rPr lang="ru-RU" sz="1000" i="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электронных и информационных программно-аппаратных комплексов и систем управления, автоматизации, навигации и телекоммуникаций</a:t>
            </a:r>
          </a:p>
          <a:p>
            <a:endParaRPr lang="ru-RU" sz="1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9" name="Рисунок 18">
            <a:extLst>
              <a:ext uri="{FF2B5EF4-FFF2-40B4-BE49-F238E27FC236}">
                <a16:creationId xmlns:a16="http://schemas.microsoft.com/office/drawing/2014/main" id="{DCF933AB-1F5F-4041-B0BD-AABA03D9F204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3096" y="54990"/>
            <a:ext cx="2326236" cy="1264891"/>
          </a:xfrm>
          <a:prstGeom prst="rect">
            <a:avLst/>
          </a:prstGeom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5B7AA500-C10F-49C6-B851-62944DF2A04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05468" y="3928669"/>
            <a:ext cx="2863877" cy="300779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AC41C9D1-880E-4F1C-860F-37F5ADD8373E}"/>
              </a:ext>
            </a:extLst>
          </p:cNvPr>
          <p:cNvSpPr txBox="1"/>
          <p:nvPr/>
        </p:nvSpPr>
        <p:spPr>
          <a:xfrm>
            <a:off x="188639" y="1856656"/>
            <a:ext cx="638070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>
                <a:latin typeface="Verdana" panose="020B0604030504040204" pitchFamily="34" charset="0"/>
                <a:ea typeface="Verdana" panose="020B0604030504040204" pitchFamily="34" charset="0"/>
              </a:rPr>
              <a:t>Назначение:</a:t>
            </a:r>
          </a:p>
          <a:p>
            <a:pPr algn="just"/>
            <a:r>
              <a:rPr lang="ru-RU" sz="1400" dirty="0">
                <a:latin typeface="Verdana" panose="020B0604030504040204" pitchFamily="34" charset="0"/>
                <a:ea typeface="Verdana" panose="020B0604030504040204" pitchFamily="34" charset="0"/>
              </a:rPr>
              <a:t>       </a:t>
            </a:r>
            <a:r>
              <a:rPr lang="ru-RU" sz="1200" dirty="0">
                <a:latin typeface="Verdana" panose="020B0604030504040204" pitchFamily="34" charset="0"/>
                <a:ea typeface="Verdana" panose="020B0604030504040204" pitchFamily="34" charset="0"/>
              </a:rPr>
              <a:t>Изделие предназначено для управления судовыми стеклоочистителями и обеспечения связи со щитом управления</a:t>
            </a:r>
            <a:r>
              <a:rPr lang="ru-RU" sz="1400" dirty="0">
                <a:latin typeface="Verdana" panose="020B0604030504040204" pitchFamily="34" charset="0"/>
                <a:ea typeface="Verdana" panose="020B060403050404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9457392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186914" y="1041317"/>
            <a:ext cx="2909144" cy="3754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600" b="1" dirty="0"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Преимущества:</a:t>
            </a:r>
          </a:p>
          <a:p>
            <a:pPr lvl="0" algn="just"/>
            <a:endParaRPr lang="ru-RU" sz="1400" dirty="0">
              <a:latin typeface="Verdana" panose="020B060403050404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ru-RU" sz="1200" dirty="0"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Применение в составе изделия менее 20% иностранных комплектующих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ru-RU" sz="1200" dirty="0"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Высокая надежность</a:t>
            </a:r>
          </a:p>
          <a:p>
            <a:pPr algn="just"/>
            <a:endParaRPr lang="ru-RU" sz="1400" b="1" dirty="0">
              <a:latin typeface="Verdana" panose="020B060403050404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marL="285750" lvl="0" indent="-285750" algn="just">
              <a:buFont typeface="Arial" panose="020B0604020202020204" pitchFamily="34" charset="0"/>
              <a:buChar char="–"/>
            </a:pPr>
            <a:endParaRPr lang="ru-RU" sz="1200" dirty="0">
              <a:latin typeface="Verdana" panose="020B060403050404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marL="285750" lvl="0" indent="-285750" algn="just">
              <a:buFont typeface="Arial" panose="020B0604020202020204" pitchFamily="34" charset="0"/>
              <a:buChar char="–"/>
            </a:pPr>
            <a:endParaRPr lang="ru-RU" sz="1200" dirty="0">
              <a:latin typeface="Verdana" panose="020B060403050404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1600" b="1" dirty="0"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Состав изделия: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ru-RU" sz="1200" dirty="0"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Панель управления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ru-RU" sz="1200" dirty="0"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Комплект ЗИП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ru-RU" sz="1200" dirty="0"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Паспорт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ru-RU" sz="1200" dirty="0"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Руководство по эксплуатации</a:t>
            </a:r>
          </a:p>
          <a:p>
            <a:pPr algn="just"/>
            <a:endParaRPr lang="ru-RU" sz="1600" b="1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ru-RU" sz="1600" b="1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ru-RU" sz="1400" b="1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0" indent="-285750" algn="just">
              <a:buFont typeface="Arial" panose="020B0604020202020204" pitchFamily="34" charset="0"/>
              <a:buChar char="–"/>
            </a:pPr>
            <a:endParaRPr lang="ru-RU" sz="1200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2704" y="8541399"/>
            <a:ext cx="6855296" cy="1370845"/>
          </a:xfrm>
          <a:prstGeom prst="rect">
            <a:avLst/>
          </a:prstGeom>
          <a:solidFill>
            <a:schemeClr val="tx2">
              <a:lumMod val="60000"/>
              <a:lumOff val="40000"/>
              <a:alpha val="72000"/>
            </a:schemeClr>
          </a:solidFill>
          <a:ln w="3175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-1096" y="0"/>
            <a:ext cx="46800" cy="8567189"/>
          </a:xfrm>
          <a:prstGeom prst="rect">
            <a:avLst/>
          </a:prstGeom>
          <a:solidFill>
            <a:schemeClr val="tx2">
              <a:lumMod val="60000"/>
              <a:lumOff val="40000"/>
              <a:alpha val="72000"/>
            </a:schemeClr>
          </a:solidFill>
          <a:ln w="3175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6813376" y="2566"/>
            <a:ext cx="46800" cy="8564624"/>
          </a:xfrm>
          <a:prstGeom prst="rect">
            <a:avLst/>
          </a:prstGeom>
          <a:solidFill>
            <a:schemeClr val="tx2">
              <a:lumMod val="60000"/>
              <a:lumOff val="40000"/>
              <a:alpha val="72000"/>
            </a:schemeClr>
          </a:solidFill>
          <a:ln w="3175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Прямоугольник 28"/>
          <p:cNvSpPr/>
          <p:nvPr/>
        </p:nvSpPr>
        <p:spPr>
          <a:xfrm flipH="1">
            <a:off x="45703" y="2565"/>
            <a:ext cx="6767673" cy="50700"/>
          </a:xfrm>
          <a:prstGeom prst="rect">
            <a:avLst/>
          </a:prstGeom>
          <a:solidFill>
            <a:schemeClr val="tx2">
              <a:lumMod val="60000"/>
              <a:lumOff val="40000"/>
              <a:alpha val="72000"/>
            </a:schemeClr>
          </a:solidFill>
          <a:ln w="3175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22304" y="8649215"/>
            <a:ext cx="683787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b="1" dirty="0"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Акционерное общество </a:t>
            </a:r>
          </a:p>
          <a:p>
            <a:r>
              <a:rPr lang="ru-RU" sz="1200" b="1" dirty="0"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«Геодинамика»</a:t>
            </a:r>
          </a:p>
          <a:p>
            <a:r>
              <a:rPr lang="ru-RU" sz="1200" b="1" dirty="0"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127015, г. Москва, </a:t>
            </a:r>
          </a:p>
          <a:p>
            <a:r>
              <a:rPr lang="ru-RU" sz="1200" b="1" dirty="0"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ул. Расковой, 34, к.13А</a:t>
            </a:r>
          </a:p>
          <a:p>
            <a:r>
              <a:rPr lang="ru-RU" sz="1200" b="1" dirty="0"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Тел: 8 (495) 129-91-00, </a:t>
            </a:r>
          </a:p>
          <a:p>
            <a:r>
              <a:rPr lang="en-US" sz="1200" b="1" dirty="0"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e-mail: mail@geo-dinamika.ru</a:t>
            </a:r>
            <a:endParaRPr lang="ru-RU" sz="1200" b="1" dirty="0">
              <a:latin typeface="Verdana" panose="020B060403050404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33" name="Прямоугольник 32"/>
          <p:cNvSpPr/>
          <p:nvPr/>
        </p:nvSpPr>
        <p:spPr>
          <a:xfrm>
            <a:off x="3798599" y="9449248"/>
            <a:ext cx="287076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b="1" dirty="0"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www.geo-dinamika.ru</a:t>
            </a:r>
            <a:endParaRPr lang="ru-RU" sz="1400" b="1" dirty="0">
              <a:latin typeface="Verdana" panose="020B060403050404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1425222" y="5053022"/>
            <a:ext cx="4208203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ru-RU" sz="1400" b="1" dirty="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Тактико-технические характеристики:</a:t>
            </a:r>
          </a:p>
        </p:txBody>
      </p:sp>
      <p:graphicFrame>
        <p:nvGraphicFramePr>
          <p:cNvPr id="21" name="Таблица 20">
            <a:extLst>
              <a:ext uri="{FF2B5EF4-FFF2-40B4-BE49-F238E27FC236}">
                <a16:creationId xmlns:a16="http://schemas.microsoft.com/office/drawing/2014/main" id="{27000053-2902-4D12-AD21-60FD77C8FCA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0377991"/>
              </p:ext>
            </p:extLst>
          </p:nvPr>
        </p:nvGraphicFramePr>
        <p:xfrm>
          <a:off x="310933" y="5451210"/>
          <a:ext cx="6236134" cy="3061747"/>
        </p:xfrm>
        <a:graphic>
          <a:graphicData uri="http://schemas.openxmlformats.org/drawingml/2006/table">
            <a:tbl>
              <a:tblPr/>
              <a:tblGrid>
                <a:gridCol w="4048507">
                  <a:extLst>
                    <a:ext uri="{9D8B030D-6E8A-4147-A177-3AD203B41FA5}">
                      <a16:colId xmlns:a16="http://schemas.microsoft.com/office/drawing/2014/main" val="2869687883"/>
                    </a:ext>
                  </a:extLst>
                </a:gridCol>
                <a:gridCol w="2187627">
                  <a:extLst>
                    <a:ext uri="{9D8B030D-6E8A-4147-A177-3AD203B41FA5}">
                      <a16:colId xmlns:a16="http://schemas.microsoft.com/office/drawing/2014/main" val="2712034717"/>
                    </a:ext>
                  </a:extLst>
                </a:gridCol>
              </a:tblGrid>
              <a:tr h="186619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Параметр</a:t>
                      </a:r>
                    </a:p>
                  </a:txBody>
                  <a:tcPr marL="53991" marR="53991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Значение</a:t>
                      </a:r>
                    </a:p>
                  </a:txBody>
                  <a:tcPr marL="53991" marR="53991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4948545"/>
                  </a:ext>
                </a:extLst>
              </a:tr>
              <a:tr h="186619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Масса ПУ, кг, не более</a:t>
                      </a:r>
                    </a:p>
                  </a:txBody>
                  <a:tcPr marL="53991" marR="53991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53991" marR="53991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74958436"/>
                  </a:ext>
                </a:extLst>
              </a:tr>
              <a:tr h="186619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Габариты ПУ (</a:t>
                      </a:r>
                      <a:r>
                        <a:rPr lang="ru-RU" sz="1000" dirty="0" err="1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ШхВхГ</a:t>
                      </a: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), мм</a:t>
                      </a:r>
                    </a:p>
                  </a:txBody>
                  <a:tcPr marL="53991" marR="53991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200х187х73мм</a:t>
                      </a:r>
                    </a:p>
                  </a:txBody>
                  <a:tcPr marL="53991" marR="53991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61295829"/>
                  </a:ext>
                </a:extLst>
              </a:tr>
              <a:tr h="186619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Мощность потребления ПУ, Вт, не более</a:t>
                      </a:r>
                    </a:p>
                  </a:txBody>
                  <a:tcPr marL="53991" marR="53991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 marL="53991" marR="53991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86853210"/>
                  </a:ext>
                </a:extLst>
              </a:tr>
              <a:tr h="397917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Срок службы ПУ до капитального ремонта, лет, не менее</a:t>
                      </a:r>
                    </a:p>
                  </a:txBody>
                  <a:tcPr marL="53991" marR="53991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 marL="53991" marR="53991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77605638"/>
                  </a:ext>
                </a:extLst>
              </a:tr>
              <a:tr h="397917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Полный назначенный срок службы ПУ до списания, лет, не менее</a:t>
                      </a:r>
                    </a:p>
                  </a:txBody>
                  <a:tcPr marL="53991" marR="53991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25</a:t>
                      </a:r>
                    </a:p>
                  </a:txBody>
                  <a:tcPr marL="53991" marR="53991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23141436"/>
                  </a:ext>
                </a:extLst>
              </a:tr>
              <a:tr h="186619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Номинальное напряжение ПУ, В</a:t>
                      </a:r>
                    </a:p>
                  </a:txBody>
                  <a:tcPr marL="53991" marR="53991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24</a:t>
                      </a:r>
                    </a:p>
                  </a:txBody>
                  <a:tcPr marL="53991" marR="53991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17568220"/>
                  </a:ext>
                </a:extLst>
              </a:tr>
              <a:tr h="186619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Предельно повышенное напряжение ПУ, В</a:t>
                      </a:r>
                    </a:p>
                  </a:txBody>
                  <a:tcPr marL="53991" marR="53991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31.2</a:t>
                      </a:r>
                    </a:p>
                  </a:txBody>
                  <a:tcPr marL="53991" marR="53991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87354909"/>
                  </a:ext>
                </a:extLst>
              </a:tr>
              <a:tr h="186619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Предельно пониженное напряжение ПУ, В</a:t>
                      </a:r>
                    </a:p>
                  </a:txBody>
                  <a:tcPr marL="53991" marR="53991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18</a:t>
                      </a:r>
                    </a:p>
                  </a:txBody>
                  <a:tcPr marL="53991" marR="53991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34056265"/>
                  </a:ext>
                </a:extLst>
              </a:tr>
              <a:tr h="397917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Минимальная рабочая температура окружающей среды, °C</a:t>
                      </a:r>
                    </a:p>
                  </a:txBody>
                  <a:tcPr marL="53991" marR="53991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-10</a:t>
                      </a:r>
                    </a:p>
                  </a:txBody>
                  <a:tcPr marL="53991" marR="53991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39802618"/>
                  </a:ext>
                </a:extLst>
              </a:tr>
              <a:tr h="397917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Максимальная рабочая температура окружающей среды, °C</a:t>
                      </a:r>
                    </a:p>
                  </a:txBody>
                  <a:tcPr marL="53991" marR="53991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40</a:t>
                      </a:r>
                    </a:p>
                  </a:txBody>
                  <a:tcPr marL="53991" marR="53991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3950782"/>
                  </a:ext>
                </a:extLst>
              </a:tr>
            </a:tbl>
          </a:graphicData>
        </a:graphic>
      </p:graphicFrame>
      <p:pic>
        <p:nvPicPr>
          <p:cNvPr id="30" name="Рисунок 29">
            <a:extLst>
              <a:ext uri="{FF2B5EF4-FFF2-40B4-BE49-F238E27FC236}">
                <a16:creationId xmlns:a16="http://schemas.microsoft.com/office/drawing/2014/main" id="{AF47F98D-A747-4323-AE49-2E409A4534B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21998" y="87420"/>
            <a:ext cx="2823961" cy="2088665"/>
          </a:xfrm>
          <a:prstGeom prst="rect">
            <a:avLst/>
          </a:prstGeom>
        </p:spPr>
      </p:pic>
      <p:pic>
        <p:nvPicPr>
          <p:cNvPr id="34" name="Рисунок 33">
            <a:extLst>
              <a:ext uri="{FF2B5EF4-FFF2-40B4-BE49-F238E27FC236}">
                <a16:creationId xmlns:a16="http://schemas.microsoft.com/office/drawing/2014/main" id="{D5362C45-D051-4682-8B91-AFA2456BA5B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93364" y="2173456"/>
            <a:ext cx="2736304" cy="2879566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484D55DB-869F-43C4-880E-BE6646C4DCC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65104" y="8725405"/>
            <a:ext cx="1604838" cy="7096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633898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1380</TotalTime>
  <Words>273</Words>
  <Application>Microsoft Office PowerPoint</Application>
  <PresentationFormat>Лист A4 (210x297 мм)</PresentationFormat>
  <Paragraphs>63</Paragraphs>
  <Slides>2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7" baseType="lpstr">
      <vt:lpstr>Arial</vt:lpstr>
      <vt:lpstr>Calibri</vt:lpstr>
      <vt:lpstr>Verdana</vt:lpstr>
      <vt:lpstr>Wingdings</vt:lpstr>
      <vt:lpstr>Тема Office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Артем Александрович Петров</dc:creator>
  <cp:lastModifiedBy>Andrey Uspensky</cp:lastModifiedBy>
  <cp:revision>89</cp:revision>
  <cp:lastPrinted>2025-05-22T13:25:37Z</cp:lastPrinted>
  <dcterms:created xsi:type="dcterms:W3CDTF">2017-12-12T15:42:37Z</dcterms:created>
  <dcterms:modified xsi:type="dcterms:W3CDTF">2025-05-22T13:44:35Z</dcterms:modified>
</cp:coreProperties>
</file>